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2" d="100"/>
          <a:sy n="82" d="100"/>
        </p:scale>
        <p:origin x="-2304" y="-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May 19,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May 19, 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May 19,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May 19, 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/>
              <a:t>Административные правонарушения</a:t>
            </a:r>
            <a:br>
              <a:rPr lang="ru-RU" sz="4400" dirty="0"/>
            </a:br>
            <a:r>
              <a:rPr lang="ru-RU" sz="4400" dirty="0"/>
              <a:t>в области налогообложения</a:t>
            </a:r>
            <a:br>
              <a:rPr lang="ru-RU" sz="4400" dirty="0"/>
            </a:br>
            <a:endParaRPr lang="ru-RU" sz="4400" dirty="0"/>
          </a:p>
        </p:txBody>
      </p:sp>
      <p:pic>
        <p:nvPicPr>
          <p:cNvPr id="4" name="Изображение 3" descr="images (7)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924229"/>
            <a:ext cx="3492500" cy="2324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49700" y="5473878"/>
            <a:ext cx="4904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ПРЕПОДАВАТЕЛЬ  : ТУСУПОВА   А.Ж,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23369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152719"/>
            <a:ext cx="7924800" cy="580710"/>
          </a:xfrm>
        </p:spPr>
        <p:txBody>
          <a:bodyPr>
            <a:normAutofit/>
          </a:bodyPr>
          <a:lstStyle/>
          <a:p>
            <a:r>
              <a:rPr lang="ru-RU" sz="2000" dirty="0"/>
              <a:t>Выписка фиктивного счета-фактуры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91198"/>
            <a:ext cx="4465320" cy="5009565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Выписка налогоплательщиком фиктивного счета-фактуры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влечет </a:t>
            </a:r>
            <a:r>
              <a:rPr lang="ru-RU" dirty="0"/>
              <a:t>штраф на субъектов малого предпринимательства в </a:t>
            </a:r>
            <a:r>
              <a:rPr lang="ru-RU" dirty="0" smtClean="0">
                <a:solidFill>
                  <a:srgbClr val="FF2929"/>
                </a:solidFill>
              </a:rPr>
              <a:t>размере 35 МРП</a:t>
            </a:r>
            <a:r>
              <a:rPr lang="ru-RU" dirty="0" smtClean="0"/>
              <a:t>, </a:t>
            </a:r>
            <a:r>
              <a:rPr lang="ru-RU" dirty="0"/>
              <a:t>на субъектов среднего предпринимательства - в </a:t>
            </a:r>
            <a:r>
              <a:rPr lang="ru-RU" dirty="0" smtClean="0">
                <a:solidFill>
                  <a:srgbClr val="FF2929"/>
                </a:solidFill>
              </a:rPr>
              <a:t>размере 120</a:t>
            </a:r>
            <a:r>
              <a:rPr lang="ru-RU" dirty="0" smtClean="0"/>
              <a:t>, </a:t>
            </a:r>
            <a:r>
              <a:rPr lang="ru-RU" dirty="0"/>
              <a:t>на субъектов крупного предпринимательства - в </a:t>
            </a:r>
            <a:r>
              <a:rPr lang="ru-RU" dirty="0">
                <a:solidFill>
                  <a:srgbClr val="FF2929"/>
                </a:solidFill>
              </a:rPr>
              <a:t>размере </a:t>
            </a:r>
            <a:r>
              <a:rPr lang="en-US" dirty="0" smtClean="0">
                <a:solidFill>
                  <a:srgbClr val="FF2929"/>
                </a:solidFill>
              </a:rPr>
              <a:t>200% </a:t>
            </a:r>
            <a:r>
              <a:rPr lang="ru-RU" dirty="0" smtClean="0"/>
              <a:t>от </a:t>
            </a:r>
            <a:r>
              <a:rPr lang="ru-RU" dirty="0"/>
              <a:t>суммы налога на добавленную стоимость, включенной в счет-фактуру.</a:t>
            </a:r>
          </a:p>
          <a:p>
            <a:endParaRPr lang="ru-RU" dirty="0"/>
          </a:p>
        </p:txBody>
      </p:sp>
      <p:pic>
        <p:nvPicPr>
          <p:cNvPr id="5" name="Содержимое 4" descr="скачанные файлы (11)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1778" b="-41778"/>
          <a:stretch>
            <a:fillRect/>
          </a:stretch>
        </p:blipFill>
        <p:spPr>
          <a:xfrm>
            <a:off x="5090160" y="573045"/>
            <a:ext cx="3745314" cy="4525963"/>
          </a:xfrm>
        </p:spPr>
      </p:pic>
    </p:spTree>
    <p:extLst>
      <p:ext uri="{BB962C8B-B14F-4D97-AF65-F5344CB8AC3E}">
        <p14:creationId xmlns:p14="http://schemas.microsoft.com/office/powerpoint/2010/main" val="2050413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3941" y="2732990"/>
            <a:ext cx="7772400" cy="10668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Спасибо за внимание 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539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Нарушение </a:t>
            </a:r>
            <a:r>
              <a:rPr lang="ru-RU" dirty="0"/>
              <a:t>срока постановки на регистрационный учет в органе государственных доходов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829695"/>
            <a:ext cx="3467082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Нарушение установленных законодательными актами Республики Казахстан сроков подачи налогового заявления о постановке на регистрационный учет в органе государственных доходов частного нотариуса, частного судебного исполнителя, адвоката и уведомления о регистрационном учете индивидуального предпринимателя, регистрационном учете по отдельным видам деятельности -</a:t>
            </a:r>
          </a:p>
          <a:p>
            <a:r>
              <a:rPr lang="ru-RU" dirty="0"/>
              <a:t>влечет </a:t>
            </a:r>
            <a:r>
              <a:rPr lang="ru-RU" b="1" i="1" dirty="0">
                <a:solidFill>
                  <a:srgbClr val="FF2929"/>
                </a:solidFill>
              </a:rPr>
              <a:t>предупреждение</a:t>
            </a:r>
            <a:r>
              <a:rPr lang="ru-RU" dirty="0"/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29773" y="1754661"/>
            <a:ext cx="3638720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2. Деяние, предусмотренное частью первой настоящей статьи, совершенное повторно в течение года после наложения административного взыскания, -</a:t>
            </a:r>
          </a:p>
          <a:p>
            <a:r>
              <a:rPr lang="ru-RU" dirty="0"/>
              <a:t>влечет штраф на физических лиц в </a:t>
            </a:r>
            <a:r>
              <a:rPr lang="ru-RU" b="1" i="1" dirty="0" smtClean="0">
                <a:solidFill>
                  <a:srgbClr val="FF2929"/>
                </a:solidFill>
              </a:rPr>
              <a:t>размере 8</a:t>
            </a:r>
            <a:r>
              <a:rPr lang="ru-RU" dirty="0" smtClean="0"/>
              <a:t>, </a:t>
            </a:r>
            <a:r>
              <a:rPr lang="ru-RU" dirty="0"/>
              <a:t>на частных нотариусов, частных судебных исполнителей, адвокатов, на субъектов малого предпринимательства или некоммерческие организации - в </a:t>
            </a:r>
            <a:r>
              <a:rPr lang="ru-RU" b="1" i="1" dirty="0">
                <a:solidFill>
                  <a:srgbClr val="FF2929"/>
                </a:solidFill>
              </a:rPr>
              <a:t>размере </a:t>
            </a:r>
            <a:r>
              <a:rPr lang="ru-RU" b="1" i="1" dirty="0" smtClean="0">
                <a:solidFill>
                  <a:srgbClr val="FF2929"/>
                </a:solidFill>
              </a:rPr>
              <a:t>15</a:t>
            </a:r>
            <a:r>
              <a:rPr lang="ru-RU" dirty="0" smtClean="0"/>
              <a:t>, </a:t>
            </a:r>
            <a:r>
              <a:rPr lang="ru-RU" dirty="0"/>
              <a:t>на субъектов среднего предпринимательства - в </a:t>
            </a:r>
            <a:r>
              <a:rPr lang="ru-RU" b="1" i="1" dirty="0">
                <a:solidFill>
                  <a:srgbClr val="FF2929"/>
                </a:solidFill>
              </a:rPr>
              <a:t>размере </a:t>
            </a:r>
            <a:r>
              <a:rPr lang="ru-RU" b="1" i="1" dirty="0" smtClean="0">
                <a:solidFill>
                  <a:srgbClr val="FF2929"/>
                </a:solidFill>
              </a:rPr>
              <a:t>30</a:t>
            </a:r>
            <a:r>
              <a:rPr lang="ru-RU" dirty="0" smtClean="0"/>
              <a:t>, </a:t>
            </a:r>
            <a:r>
              <a:rPr lang="ru-RU" dirty="0"/>
              <a:t>на субъектов крупного предпринимательства - в </a:t>
            </a:r>
            <a:r>
              <a:rPr lang="ru-RU" b="1" i="1" dirty="0">
                <a:solidFill>
                  <a:srgbClr val="FF2929"/>
                </a:solidFill>
              </a:rPr>
              <a:t>размере </a:t>
            </a:r>
            <a:r>
              <a:rPr lang="ru-RU" b="1" i="1" dirty="0" smtClean="0">
                <a:solidFill>
                  <a:srgbClr val="FF2929"/>
                </a:solidFill>
              </a:rPr>
              <a:t>70 МРП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831182" y="1754661"/>
            <a:ext cx="2137961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3. Нарушение налогоплательщиком установленного законодательными актами </a:t>
            </a:r>
            <a:r>
              <a:rPr lang="ru-RU" dirty="0" smtClean="0"/>
              <a:t>РК срока </a:t>
            </a:r>
            <a:r>
              <a:rPr lang="ru-RU" dirty="0"/>
              <a:t>подачи налогового заявления в орган государственных доходов о постановке на регистрационный учет по налогу на добавленную стоимость -</a:t>
            </a:r>
          </a:p>
          <a:p>
            <a:r>
              <a:rPr lang="ru-RU" dirty="0"/>
              <a:t>влечет штраф в </a:t>
            </a:r>
            <a:r>
              <a:rPr lang="ru-RU" b="1" i="1" dirty="0" smtClean="0">
                <a:solidFill>
                  <a:srgbClr val="FF2929"/>
                </a:solidFill>
              </a:rPr>
              <a:t>размере 50 МРП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Нашивка 9"/>
          <p:cNvSpPr/>
          <p:nvPr/>
        </p:nvSpPr>
        <p:spPr>
          <a:xfrm rot="5400000">
            <a:off x="1304447" y="915742"/>
            <a:ext cx="566404" cy="759318"/>
          </a:xfrm>
          <a:prstGeom prst="chevron">
            <a:avLst/>
          </a:prstGeom>
          <a:solidFill>
            <a:srgbClr val="FF0000"/>
          </a:solidFill>
          <a:effectLst>
            <a:outerShdw blurRad="39999" dist="23000" algn="b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2929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 rot="5400000">
            <a:off x="4599891" y="915742"/>
            <a:ext cx="566404" cy="759318"/>
          </a:xfrm>
          <a:prstGeom prst="chevron">
            <a:avLst/>
          </a:prstGeom>
          <a:solidFill>
            <a:srgbClr val="FF0000"/>
          </a:solidFill>
          <a:effectLst>
            <a:outerShdw blurRad="39999" dist="23000" algn="b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2929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 rot="5400000">
            <a:off x="7562698" y="915742"/>
            <a:ext cx="566404" cy="759318"/>
          </a:xfrm>
          <a:prstGeom prst="chevron">
            <a:avLst/>
          </a:prstGeom>
          <a:solidFill>
            <a:srgbClr val="FF0000"/>
          </a:solidFill>
          <a:effectLst>
            <a:outerShdw blurRad="39999" dist="23000" algn="bl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09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8290"/>
            <a:ext cx="7772400" cy="1066800"/>
          </a:xfrm>
        </p:spPr>
        <p:txBody>
          <a:bodyPr>
            <a:normAutofit/>
          </a:bodyPr>
          <a:lstStyle/>
          <a:p>
            <a:r>
              <a:rPr lang="ru-RU" sz="1500" dirty="0" smtClean="0"/>
              <a:t>Непредставление </a:t>
            </a:r>
            <a:r>
              <a:rPr lang="ru-RU" sz="1500" dirty="0"/>
              <a:t>налоговой отчетности, а также документов, необходимых для определения прибыли контролируемой иностранной компании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7455" y="671690"/>
            <a:ext cx="8702033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1. Непредставление налогоплательщиком в орган государственных доходов налоговой отчетности в срок, установленный законодательными </a:t>
            </a:r>
            <a:r>
              <a:rPr lang="ru-RU" dirty="0" smtClean="0"/>
              <a:t>актами РК, </a:t>
            </a:r>
            <a:r>
              <a:rPr lang="ru-RU" dirty="0"/>
              <a:t>-</a:t>
            </a:r>
          </a:p>
          <a:p>
            <a:r>
              <a:rPr lang="ru-RU" dirty="0"/>
              <a:t>влечет </a:t>
            </a:r>
            <a:r>
              <a:rPr lang="ru-RU" b="1" dirty="0">
                <a:solidFill>
                  <a:srgbClr val="FF2929"/>
                </a:solidFill>
              </a:rPr>
              <a:t>предупреждение</a:t>
            </a:r>
            <a:r>
              <a:rPr lang="ru-RU" dirty="0"/>
              <a:t>.</a:t>
            </a:r>
          </a:p>
          <a:p>
            <a:r>
              <a:rPr lang="ru-RU" dirty="0"/>
              <a:t>2. Деяние, предусмотренное частью </a:t>
            </a:r>
            <a:r>
              <a:rPr lang="ru-RU" dirty="0" smtClean="0"/>
              <a:t>первой, </a:t>
            </a:r>
            <a:r>
              <a:rPr lang="ru-RU" dirty="0"/>
              <a:t>за исключением деяния, указанного в части </a:t>
            </a:r>
            <a:r>
              <a:rPr lang="ru-RU" dirty="0" smtClean="0"/>
              <a:t>третьей, </a:t>
            </a:r>
            <a:r>
              <a:rPr lang="ru-RU" dirty="0"/>
              <a:t>совершенное повторно в течение года после наложения административного взыскания, </a:t>
            </a:r>
            <a:r>
              <a:rPr lang="ru-RU" dirty="0" smtClean="0"/>
              <a:t>- влечет </a:t>
            </a:r>
            <a:r>
              <a:rPr lang="ru-RU" dirty="0"/>
              <a:t>штраф на физических лиц в </a:t>
            </a:r>
            <a:r>
              <a:rPr lang="ru-RU" b="1" dirty="0">
                <a:solidFill>
                  <a:srgbClr val="FF2929"/>
                </a:solidFill>
              </a:rPr>
              <a:t>размере </a:t>
            </a:r>
            <a:r>
              <a:rPr lang="ru-RU" b="1" dirty="0" smtClean="0">
                <a:solidFill>
                  <a:srgbClr val="FF2929"/>
                </a:solidFill>
              </a:rPr>
              <a:t>15</a:t>
            </a:r>
            <a:r>
              <a:rPr lang="ru-RU" dirty="0" smtClean="0"/>
              <a:t>, </a:t>
            </a:r>
            <a:r>
              <a:rPr lang="ru-RU" dirty="0"/>
              <a:t>на частных нотариусов, частных судебных исполнителей, адвокатов, на субъектов малого предпринимательства или некоммерческие организации - в </a:t>
            </a:r>
            <a:r>
              <a:rPr lang="ru-RU" b="1" dirty="0">
                <a:solidFill>
                  <a:srgbClr val="FF2929"/>
                </a:solidFill>
              </a:rPr>
              <a:t>размере </a:t>
            </a:r>
            <a:r>
              <a:rPr lang="ru-RU" b="1" dirty="0" smtClean="0">
                <a:solidFill>
                  <a:srgbClr val="FF2929"/>
                </a:solidFill>
              </a:rPr>
              <a:t>30</a:t>
            </a:r>
            <a:r>
              <a:rPr lang="ru-RU" dirty="0" smtClean="0"/>
              <a:t>, </a:t>
            </a:r>
            <a:r>
              <a:rPr lang="ru-RU" dirty="0"/>
              <a:t>на субъектов среднего предпринимательства - в </a:t>
            </a:r>
            <a:r>
              <a:rPr lang="ru-RU" b="1" dirty="0">
                <a:solidFill>
                  <a:srgbClr val="FF2929"/>
                </a:solidFill>
              </a:rPr>
              <a:t>размере </a:t>
            </a:r>
            <a:r>
              <a:rPr lang="ru-RU" b="1" dirty="0" smtClean="0">
                <a:solidFill>
                  <a:srgbClr val="FF2929"/>
                </a:solidFill>
              </a:rPr>
              <a:t>45</a:t>
            </a:r>
            <a:r>
              <a:rPr lang="ru-RU" dirty="0" smtClean="0"/>
              <a:t>, </a:t>
            </a:r>
            <a:r>
              <a:rPr lang="ru-RU" dirty="0"/>
              <a:t>на субъектов крупного предпринимательства - в </a:t>
            </a:r>
            <a:r>
              <a:rPr lang="ru-RU" b="1" dirty="0" smtClean="0">
                <a:solidFill>
                  <a:srgbClr val="FF2929"/>
                </a:solidFill>
              </a:rPr>
              <a:t>размере 70 МРП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3. Деяние, предусмотренное частью первой настоящей статьи, выразившееся в непредставлении в срок, установленный законами </a:t>
            </a:r>
            <a:r>
              <a:rPr lang="ru-RU" dirty="0" smtClean="0"/>
              <a:t>РК, </a:t>
            </a:r>
            <a:r>
              <a:rPr lang="ru-RU" dirty="0"/>
              <a:t>налоговых регистров, совершенное повторно в течение года после наложения административного взыскания, </a:t>
            </a:r>
            <a:r>
              <a:rPr lang="ru-RU" dirty="0" smtClean="0"/>
              <a:t>- влечет </a:t>
            </a:r>
            <a:r>
              <a:rPr lang="ru-RU" dirty="0"/>
              <a:t>штраф на налогоплательщиков, подлежащих налоговому мониторингу, в </a:t>
            </a:r>
            <a:r>
              <a:rPr lang="ru-RU" b="1" dirty="0" smtClean="0">
                <a:solidFill>
                  <a:srgbClr val="FF2929"/>
                </a:solidFill>
              </a:rPr>
              <a:t>размере 500 МРП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4. Непредставление налогоплательщиком в орган государственных доходов документов, необходимых для определения суммы финансовой прибыли или части финансовой прибыли контролируемой иностранной </a:t>
            </a:r>
            <a:r>
              <a:rPr lang="ru-RU" dirty="0" smtClean="0"/>
              <a:t>компании</a:t>
            </a:r>
            <a:r>
              <a:rPr lang="ru-RU" dirty="0"/>
              <a:t> </a:t>
            </a:r>
            <a:r>
              <a:rPr lang="ru-RU" dirty="0" smtClean="0"/>
              <a:t>-</a:t>
            </a:r>
            <a:endParaRPr lang="ru-RU" dirty="0"/>
          </a:p>
          <a:p>
            <a:r>
              <a:rPr lang="ru-RU" dirty="0"/>
              <a:t>влечет штраф на физических лиц в </a:t>
            </a:r>
            <a:r>
              <a:rPr lang="ru-RU" b="1" dirty="0">
                <a:solidFill>
                  <a:srgbClr val="FF2929"/>
                </a:solidFill>
              </a:rPr>
              <a:t>размере </a:t>
            </a:r>
            <a:r>
              <a:rPr lang="ru-RU" b="1" dirty="0" smtClean="0">
                <a:solidFill>
                  <a:srgbClr val="FF2929"/>
                </a:solidFill>
              </a:rPr>
              <a:t>100</a:t>
            </a:r>
            <a:r>
              <a:rPr lang="ru-RU" dirty="0" smtClean="0"/>
              <a:t>, </a:t>
            </a:r>
            <a:r>
              <a:rPr lang="ru-RU" dirty="0"/>
              <a:t>на субъектов малого предпринимательства - в </a:t>
            </a:r>
            <a:r>
              <a:rPr lang="ru-RU" b="1" dirty="0">
                <a:solidFill>
                  <a:srgbClr val="FF2929"/>
                </a:solidFill>
              </a:rPr>
              <a:t>размере </a:t>
            </a:r>
            <a:r>
              <a:rPr lang="ru-RU" b="1" dirty="0" smtClean="0">
                <a:solidFill>
                  <a:srgbClr val="FF2929"/>
                </a:solidFill>
              </a:rPr>
              <a:t>150</a:t>
            </a:r>
            <a:r>
              <a:rPr lang="ru-RU" dirty="0" smtClean="0"/>
              <a:t>, </a:t>
            </a:r>
            <a:r>
              <a:rPr lang="ru-RU" dirty="0"/>
              <a:t>на субъектов среднего предпринимательства - в </a:t>
            </a:r>
            <a:r>
              <a:rPr lang="ru-RU" b="1" dirty="0">
                <a:solidFill>
                  <a:srgbClr val="FF2929"/>
                </a:solidFill>
              </a:rPr>
              <a:t>размере </a:t>
            </a:r>
            <a:r>
              <a:rPr lang="ru-RU" b="1" dirty="0" smtClean="0">
                <a:solidFill>
                  <a:srgbClr val="FF2929"/>
                </a:solidFill>
              </a:rPr>
              <a:t>200</a:t>
            </a:r>
            <a:r>
              <a:rPr lang="ru-RU" dirty="0" smtClean="0"/>
              <a:t>, </a:t>
            </a:r>
            <a:r>
              <a:rPr lang="ru-RU" dirty="0"/>
              <a:t>на субъектов крупного предпринимательства - в </a:t>
            </a:r>
            <a:r>
              <a:rPr lang="ru-RU" b="1" dirty="0" smtClean="0">
                <a:solidFill>
                  <a:srgbClr val="FF2929"/>
                </a:solidFill>
              </a:rPr>
              <a:t>размере 500 МРП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487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Нарушение </a:t>
            </a:r>
            <a:r>
              <a:rPr lang="ru-RU" sz="2400" dirty="0"/>
              <a:t>мер финансового контроля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574800"/>
            <a:ext cx="3291840" cy="4525963"/>
          </a:xfrm>
          <a:prstGeom prst="rect">
            <a:avLst/>
          </a:prstGeom>
          <a:solidFill>
            <a:srgbClr val="FF0000">
              <a:alpha val="85000"/>
            </a:srgbClr>
          </a:solidFill>
          <a:effectLst>
            <a:outerShdw blurRad="39999" dist="23000" algn="bl" rotWithShape="0">
              <a:srgbClr val="000000">
                <a:alpha val="40000"/>
              </a:srgbClr>
            </a:outerShdw>
            <a:reflection stA="50000" endPos="10000" dist="127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292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57699"/>
            <a:ext cx="3291840" cy="4900045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4500" dirty="0"/>
              <a:t>1. Умышленное непредставление или представление неполных, недостоверных деклараций и сведений о доходах и имуществе, являющихся объектом налогообложения, лицом, занимающим государственную должность, лицом, уволенным с государственной службы по отрицательным мотивам, а равно супругом (супругой) указанных лиц в сроки, установленные законодательством </a:t>
            </a:r>
            <a:r>
              <a:rPr lang="ru-RU" sz="4500" dirty="0" smtClean="0"/>
              <a:t>РК, -влечет </a:t>
            </a:r>
            <a:r>
              <a:rPr lang="ru-RU" sz="4500" dirty="0"/>
              <a:t>штраф </a:t>
            </a:r>
            <a:r>
              <a:rPr lang="ru-RU" sz="4500" dirty="0" smtClean="0"/>
              <a:t>в размере 50 МРП.</a:t>
            </a:r>
            <a:endParaRPr lang="ru-RU" sz="4500" dirty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90160" y="1524318"/>
            <a:ext cx="3291840" cy="4576445"/>
          </a:xfrm>
          <a:prstGeom prst="rect">
            <a:avLst/>
          </a:prstGeom>
          <a:solidFill>
            <a:srgbClr val="FF0000">
              <a:alpha val="85000"/>
            </a:srgbClr>
          </a:solidFill>
          <a:effectLst>
            <a:outerShdw blurRad="39999" dist="23000" algn="bl" rotWithShape="0">
              <a:srgbClr val="000000">
                <a:alpha val="40000"/>
              </a:srgbClr>
            </a:outerShdw>
            <a:reflection stA="50000" endPos="10000" dist="127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90160" y="1574799"/>
            <a:ext cx="3291840" cy="5813147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5000" dirty="0"/>
              <a:t>2. Действие, предусмотренное частью первой настоящей статьи, совершенное повторно в течение года после наложения административного взыскания, </a:t>
            </a:r>
            <a:r>
              <a:rPr lang="ru-RU" sz="5000" dirty="0" smtClean="0"/>
              <a:t>- влечет </a:t>
            </a:r>
            <a:r>
              <a:rPr lang="ru-RU" sz="5000" dirty="0"/>
              <a:t>штраф в </a:t>
            </a:r>
            <a:r>
              <a:rPr lang="ru-RU" sz="5000" dirty="0" smtClean="0"/>
              <a:t>размере 200 МРП.</a:t>
            </a:r>
            <a:endParaRPr lang="ru-RU" sz="5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5389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199" y="-8278"/>
            <a:ext cx="8253075" cy="956368"/>
          </a:xfrm>
        </p:spPr>
        <p:txBody>
          <a:bodyPr>
            <a:normAutofit/>
          </a:bodyPr>
          <a:lstStyle/>
          <a:p>
            <a:r>
              <a:rPr lang="ru-RU" sz="1800" dirty="0"/>
              <a:t>Сокрытие объектов налогообложения и иного имущества, подлежащих отражению в налоговой отчетности </a:t>
            </a:r>
          </a:p>
        </p:txBody>
      </p:sp>
      <p:pic>
        <p:nvPicPr>
          <p:cNvPr id="4" name="Изображение 3" descr="скачанные файлы (10)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020" y="1013946"/>
            <a:ext cx="4024253" cy="306463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48089"/>
            <a:ext cx="4497104" cy="3631365"/>
          </a:xfrm>
        </p:spPr>
        <p:txBody>
          <a:bodyPr>
            <a:normAutofit fontScale="92500" lnSpcReduction="20000"/>
          </a:bodyPr>
          <a:lstStyle/>
          <a:p>
            <a:r>
              <a:rPr lang="ru-RU" sz="2100" dirty="0" smtClean="0"/>
              <a:t>1.Сокрытие </a:t>
            </a:r>
            <a:r>
              <a:rPr lang="ru-RU" sz="2100" dirty="0"/>
              <a:t>налогоплательщиком объектов налогообложения </a:t>
            </a:r>
            <a:r>
              <a:rPr lang="ru-RU" sz="2100" dirty="0" smtClean="0"/>
              <a:t>-</a:t>
            </a:r>
            <a:r>
              <a:rPr lang="en-US" sz="2100" dirty="0" smtClean="0"/>
              <a:t> </a:t>
            </a:r>
            <a:r>
              <a:rPr lang="ru-RU" sz="2100" dirty="0" smtClean="0"/>
              <a:t>влечет </a:t>
            </a:r>
            <a:r>
              <a:rPr lang="ru-RU" sz="2100" dirty="0"/>
              <a:t>штраф на физических лиц, субъектов малого предпринимательства или некоммерческие организации, на субъектов среднего предпринимательства, на субъектов крупного предпринимательства в </a:t>
            </a:r>
            <a:r>
              <a:rPr lang="ru-RU" sz="2100" dirty="0">
                <a:solidFill>
                  <a:srgbClr val="FF2929"/>
                </a:solidFill>
              </a:rPr>
              <a:t>размере 150</a:t>
            </a:r>
            <a:r>
              <a:rPr lang="en-US" sz="2100" dirty="0">
                <a:solidFill>
                  <a:srgbClr val="FF2929"/>
                </a:solidFill>
              </a:rPr>
              <a:t>% </a:t>
            </a:r>
            <a:r>
              <a:rPr lang="ru-RU" sz="2100" dirty="0"/>
              <a:t>от суммы налогов и других обязательных платежей, подлежащих уплате по сокрытому объекту налогообложения.</a:t>
            </a:r>
          </a:p>
          <a:p>
            <a:pPr marL="457200" indent="-457200">
              <a:buAutoNum type="arabicPeriod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457199" y="4579454"/>
            <a:ext cx="82530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2. Действия (бездействие), предусмотренные частью первой, совершенные повторно в течение года после наложения административного взыскания, -</a:t>
            </a:r>
            <a:r>
              <a:rPr lang="en-US" b="1" dirty="0"/>
              <a:t> </a:t>
            </a:r>
            <a:r>
              <a:rPr lang="ru-RU" b="1" dirty="0"/>
              <a:t>влекут штраф в </a:t>
            </a:r>
            <a:r>
              <a:rPr lang="ru-RU" b="1" dirty="0">
                <a:solidFill>
                  <a:srgbClr val="FF2929"/>
                </a:solidFill>
              </a:rPr>
              <a:t>размере 200% </a:t>
            </a:r>
            <a:r>
              <a:rPr lang="ru-RU" b="1" dirty="0"/>
              <a:t>от суммы налогов и других обязательных платежей, подлежащих уплате по сокрытому объекту налогообложения.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321915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Сокрытие объектов налогообложения и иного имущества, подлежащих отражению в налоговой отчетности </a:t>
            </a:r>
          </a:p>
        </p:txBody>
      </p:sp>
      <p:pic>
        <p:nvPicPr>
          <p:cNvPr id="5" name="Содержимое 4" descr="скачанные файлы (10)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6" r="4336"/>
          <a:stretch>
            <a:fillRect/>
          </a:stretch>
        </p:blipFill>
        <p:spPr>
          <a:xfrm>
            <a:off x="5089525" y="1524318"/>
            <a:ext cx="3620750" cy="2700338"/>
          </a:xfrm>
        </p:spPr>
      </p:pic>
      <p:sp>
        <p:nvSpPr>
          <p:cNvPr id="6" name="TextBox 5"/>
          <p:cNvSpPr txBox="1"/>
          <p:nvPr/>
        </p:nvSpPr>
        <p:spPr>
          <a:xfrm>
            <a:off x="556054" y="4904418"/>
            <a:ext cx="8011135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4. </a:t>
            </a:r>
            <a:r>
              <a:rPr lang="ru-RU" b="1" dirty="0" err="1"/>
              <a:t>Неустранение</a:t>
            </a:r>
            <a:r>
              <a:rPr lang="ru-RU" b="1" dirty="0"/>
              <a:t> нарушений, установленных частью третьей, в течение года после наложения административного взыскания -</a:t>
            </a:r>
            <a:r>
              <a:rPr lang="en-US" b="1" dirty="0"/>
              <a:t> </a:t>
            </a:r>
            <a:r>
              <a:rPr lang="ru-RU" b="1" dirty="0"/>
              <a:t>влечет штраф в </a:t>
            </a:r>
            <a:r>
              <a:rPr lang="ru-RU" b="1" dirty="0">
                <a:solidFill>
                  <a:srgbClr val="FF2929"/>
                </a:solidFill>
              </a:rPr>
              <a:t>размере 200 МР</a:t>
            </a:r>
            <a:r>
              <a:rPr lang="ru-RU" b="1" dirty="0"/>
              <a:t>П.</a:t>
            </a:r>
          </a:p>
          <a:p>
            <a:r>
              <a:rPr lang="ru-RU" b="1" dirty="0"/>
              <a:t>5. Совершение оборота за период </a:t>
            </a:r>
            <a:r>
              <a:rPr lang="ru-RU" b="1" dirty="0" err="1"/>
              <a:t>непостановки</a:t>
            </a:r>
            <a:r>
              <a:rPr lang="ru-RU" b="1" dirty="0"/>
              <a:t> на учет в качестве плательщика налога на добавленную стоимость -</a:t>
            </a:r>
            <a:r>
              <a:rPr lang="en-US" b="1" dirty="0"/>
              <a:t> </a:t>
            </a:r>
            <a:r>
              <a:rPr lang="ru-RU" b="1" dirty="0"/>
              <a:t>влечет штраф в </a:t>
            </a:r>
            <a:r>
              <a:rPr lang="ru-RU" b="1" dirty="0">
                <a:solidFill>
                  <a:srgbClr val="FF2929"/>
                </a:solidFill>
              </a:rPr>
              <a:t>размере  50%</a:t>
            </a:r>
            <a:r>
              <a:rPr lang="ru-RU" b="1" dirty="0"/>
              <a:t> от суммы оборота за период </a:t>
            </a:r>
            <a:r>
              <a:rPr lang="ru-RU" b="1" dirty="0" err="1"/>
              <a:t>непостановки</a:t>
            </a:r>
            <a:r>
              <a:rPr lang="ru-RU" b="1" dirty="0"/>
              <a:t> на учет.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70587" y="1524319"/>
            <a:ext cx="422274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3. Сокрытие физическим лицом сведений о наличии имущества на праве собственности за пределами РК, а также денег на банковских счетах в иностранных банках, находящихся за пределами РК, подлежащих отражению в декларации по индивидуальному подоходному налогу в соответствии с налоговым законодательством РК, совершенное путем их </a:t>
            </a:r>
            <a:r>
              <a:rPr lang="ru-RU" sz="1600" b="1" dirty="0" err="1"/>
              <a:t>неотражения</a:t>
            </a:r>
            <a:r>
              <a:rPr lang="ru-RU" sz="1600" b="1" dirty="0"/>
              <a:t> в декларации по индивидуальному подоходному налогу, </a:t>
            </a:r>
            <a:r>
              <a:rPr lang="ru-RU" sz="1600" b="1" dirty="0" smtClean="0"/>
              <a:t>-влечет </a:t>
            </a:r>
            <a:r>
              <a:rPr lang="ru-RU" sz="1600" b="1" dirty="0"/>
              <a:t>штраф в </a:t>
            </a:r>
            <a:r>
              <a:rPr lang="ru-RU" sz="1600" b="1" dirty="0">
                <a:solidFill>
                  <a:srgbClr val="FF2929"/>
                </a:solidFill>
              </a:rPr>
              <a:t>размере 100</a:t>
            </a:r>
            <a:r>
              <a:rPr lang="kk-KZ" sz="1600" b="1" dirty="0">
                <a:solidFill>
                  <a:srgbClr val="FF2929"/>
                </a:solidFill>
              </a:rPr>
              <a:t> МРП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5704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Уклонение от уплаты начисленных (исчисленных) сумм налогов и других обязательных платежей в бюджет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9154"/>
            <a:ext cx="4465320" cy="5634262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Уклонение от уплаты начисленных (исчисленных) сумм налогов и других обязательных платежей в бюджет, совершенное путем осуществления налогоплательщиком взаиморасчетов с третьими лицами при наличии задолженности в период действия распоряжения органа государственных доходов о приостановлении расходных операций по кассе, если это действие не содержит признаков уголовно наказуемого деяния, </a:t>
            </a:r>
            <a:r>
              <a:rPr lang="ru-RU" dirty="0" smtClean="0"/>
              <a:t>-влечет </a:t>
            </a:r>
            <a:r>
              <a:rPr lang="ru-RU" dirty="0"/>
              <a:t>штраф на физических лиц в </a:t>
            </a:r>
            <a:r>
              <a:rPr lang="ru-RU" dirty="0">
                <a:solidFill>
                  <a:srgbClr val="FF2929"/>
                </a:solidFill>
              </a:rPr>
              <a:t>размере 15</a:t>
            </a:r>
            <a:r>
              <a:rPr lang="ru-RU" dirty="0"/>
              <a:t>, на субъектов малого предпринимательства или некоммерческие организации - в </a:t>
            </a:r>
            <a:r>
              <a:rPr lang="ru-RU" dirty="0">
                <a:solidFill>
                  <a:srgbClr val="FF2929"/>
                </a:solidFill>
              </a:rPr>
              <a:t>размере 15 МРП</a:t>
            </a:r>
            <a:r>
              <a:rPr lang="ru-RU" dirty="0"/>
              <a:t>, на субъектов среднего предпринимательства - в </a:t>
            </a:r>
            <a:r>
              <a:rPr lang="ru-RU" dirty="0">
                <a:solidFill>
                  <a:srgbClr val="FF2929"/>
                </a:solidFill>
              </a:rPr>
              <a:t>размере 30</a:t>
            </a:r>
            <a:r>
              <a:rPr lang="ru-RU" dirty="0"/>
              <a:t>, на субъектов крупного предпринимательства - в </a:t>
            </a:r>
            <a:r>
              <a:rPr lang="ru-RU" dirty="0">
                <a:solidFill>
                  <a:srgbClr val="FF2929"/>
                </a:solidFill>
              </a:rPr>
              <a:t>размере </a:t>
            </a:r>
            <a:r>
              <a:rPr lang="en-US" dirty="0">
                <a:solidFill>
                  <a:srgbClr val="FF2929"/>
                </a:solidFill>
              </a:rPr>
              <a:t>50% </a:t>
            </a:r>
            <a:r>
              <a:rPr lang="ru-RU" dirty="0"/>
              <a:t>процентов от суммы произведенных расчетов.</a:t>
            </a:r>
          </a:p>
          <a:p>
            <a:endParaRPr lang="ru-RU" dirty="0"/>
          </a:p>
        </p:txBody>
      </p:sp>
      <p:pic>
        <p:nvPicPr>
          <p:cNvPr id="5" name="Содержимое 4" descr="images (7)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3306" b="-53306"/>
          <a:stretch>
            <a:fillRect/>
          </a:stretch>
        </p:blipFill>
        <p:spPr>
          <a:xfrm>
            <a:off x="4922519" y="1574800"/>
            <a:ext cx="3859297" cy="4525963"/>
          </a:xfrm>
        </p:spPr>
      </p:pic>
    </p:spTree>
    <p:extLst>
      <p:ext uri="{BB962C8B-B14F-4D97-AF65-F5344CB8AC3E}">
        <p14:creationId xmlns:p14="http://schemas.microsoft.com/office/powerpoint/2010/main" val="35186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42160"/>
            <a:ext cx="8109990" cy="1099476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Занижение сумм налогов и других обязательных платежей в бюджет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50615" y="1056034"/>
            <a:ext cx="3706152" cy="5801966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1. Занижение сумм налогов и других обязательных платежей в декларации, расчете, заявлении о ввозе товаров и уплате косвенных налогов, если это действие не содержит признаков уголовно наказуемого деяния,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влечет </a:t>
            </a:r>
            <a:r>
              <a:rPr lang="ru-RU" dirty="0"/>
              <a:t>штраф на физических лиц в </a:t>
            </a:r>
            <a:r>
              <a:rPr lang="ru-RU" dirty="0">
                <a:solidFill>
                  <a:srgbClr val="FF2929"/>
                </a:solidFill>
              </a:rPr>
              <a:t>размере 10 МРП</a:t>
            </a:r>
            <a:r>
              <a:rPr lang="ru-RU" dirty="0"/>
              <a:t>, на частных нотариусов, частных судебных исполнителей, адвокатов, на субъектов малого предпринимательства или некоммерческие организации - в </a:t>
            </a:r>
            <a:r>
              <a:rPr lang="ru-RU" dirty="0">
                <a:solidFill>
                  <a:srgbClr val="FF2929"/>
                </a:solidFill>
              </a:rPr>
              <a:t>размере 15</a:t>
            </a:r>
            <a:r>
              <a:rPr lang="ru-RU" dirty="0"/>
              <a:t>, на субъектов среднего предпринимательства - в </a:t>
            </a:r>
            <a:r>
              <a:rPr lang="ru-RU" dirty="0">
                <a:solidFill>
                  <a:srgbClr val="FF2929"/>
                </a:solidFill>
              </a:rPr>
              <a:t>размере 30</a:t>
            </a:r>
            <a:r>
              <a:rPr lang="ru-RU" dirty="0"/>
              <a:t>, на субъектов крупного предпринимательства - в </a:t>
            </a:r>
            <a:r>
              <a:rPr lang="ru-RU" dirty="0">
                <a:solidFill>
                  <a:srgbClr val="FF2929"/>
                </a:solidFill>
              </a:rPr>
              <a:t>размере 50</a:t>
            </a:r>
            <a:r>
              <a:rPr lang="en-US" dirty="0">
                <a:solidFill>
                  <a:srgbClr val="FF2929"/>
                </a:solidFill>
              </a:rPr>
              <a:t>% </a:t>
            </a:r>
            <a:r>
              <a:rPr lang="ru-RU" dirty="0"/>
              <a:t>от начисленной суммы налогов и других обязательных платежей в бюджет.</a:t>
            </a:r>
          </a:p>
          <a:p>
            <a:endParaRPr lang="ru-RU" dirty="0"/>
          </a:p>
        </p:txBody>
      </p:sp>
      <p:pic>
        <p:nvPicPr>
          <p:cNvPr id="5" name="Содержимое 4" descr="images (8)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745" b="-1874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40973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074219" cy="1063699"/>
          </a:xfrm>
        </p:spPr>
        <p:txBody>
          <a:bodyPr>
            <a:normAutofit/>
          </a:bodyPr>
          <a:lstStyle/>
          <a:p>
            <a:r>
              <a:rPr lang="ru-RU" sz="2200" dirty="0"/>
              <a:t>Занижение сумм налогов и других обязательных платежей в бюджет</a:t>
            </a:r>
            <a:r>
              <a:rPr lang="ru-RU" dirty="0"/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199" y="1216417"/>
            <a:ext cx="4465321" cy="5866813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2. Занижение налогоплательщиком сумм текущих платежей в расчете, если это действие не содержит признаков уголовно наказуемого деяния,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влечет </a:t>
            </a:r>
            <a:r>
              <a:rPr lang="ru-RU" dirty="0"/>
              <a:t>штраф на субъектов малого предпринимательства или некоммерческие организации, на субъектов среднего предпринимательства в </a:t>
            </a:r>
            <a:r>
              <a:rPr lang="ru-RU" dirty="0">
                <a:solidFill>
                  <a:srgbClr val="FF2929"/>
                </a:solidFill>
              </a:rPr>
              <a:t>размере 30</a:t>
            </a:r>
            <a:r>
              <a:rPr lang="ru-RU" dirty="0"/>
              <a:t>, на субъектов крупного предпринимательства - в</a:t>
            </a:r>
            <a:r>
              <a:rPr lang="ru-RU" dirty="0">
                <a:solidFill>
                  <a:srgbClr val="FF2929"/>
                </a:solidFill>
              </a:rPr>
              <a:t> размере 50% </a:t>
            </a:r>
            <a:r>
              <a:rPr lang="ru-RU" dirty="0"/>
              <a:t>от заниженной суммы текущих платежей.</a:t>
            </a:r>
          </a:p>
          <a:p>
            <a:r>
              <a:rPr lang="ru-RU" dirty="0"/>
              <a:t>3. Превышение суммы фактически исчисленного корпоративного подоходного налога за налоговый период над суммой исчисленных авансовых платежей в течение налогового периода в размере более двадцати процентов, если это действие не содержит признаков уголовно наказуемого деяния, </a:t>
            </a:r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влечет </a:t>
            </a:r>
            <a:r>
              <a:rPr lang="ru-RU" dirty="0"/>
              <a:t>штраф в </a:t>
            </a:r>
            <a:r>
              <a:rPr lang="ru-RU" dirty="0">
                <a:solidFill>
                  <a:srgbClr val="FF2929"/>
                </a:solidFill>
              </a:rPr>
              <a:t>размере 20% </a:t>
            </a:r>
            <a:r>
              <a:rPr lang="ru-RU" dirty="0"/>
              <a:t>от суммы превышения фактического налога.</a:t>
            </a:r>
          </a:p>
          <a:p>
            <a:endParaRPr lang="ru-RU" dirty="0"/>
          </a:p>
        </p:txBody>
      </p:sp>
      <p:pic>
        <p:nvPicPr>
          <p:cNvPr id="5" name="Содержимое 4" descr="images (9).jpe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62019" b="-62019"/>
          <a:stretch>
            <a:fillRect/>
          </a:stretch>
        </p:blipFill>
        <p:spPr>
          <a:xfrm>
            <a:off x="5089525" y="1574800"/>
            <a:ext cx="3746500" cy="4525963"/>
          </a:xfrm>
        </p:spPr>
      </p:pic>
    </p:spTree>
    <p:extLst>
      <p:ext uri="{BB962C8B-B14F-4D97-AF65-F5344CB8AC3E}">
        <p14:creationId xmlns:p14="http://schemas.microsoft.com/office/powerpoint/2010/main" val="3733995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ажная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Важная.thmx</Template>
  <TotalTime>88</TotalTime>
  <Words>1100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Важная</vt:lpstr>
      <vt:lpstr>Административные правонарушения в области налогообложения </vt:lpstr>
      <vt:lpstr>Презентация PowerPoint</vt:lpstr>
      <vt:lpstr>Презентация PowerPoint</vt:lpstr>
      <vt:lpstr>Нарушение мер финансового контроля </vt:lpstr>
      <vt:lpstr>Сокрытие объектов налогообложения и иного имущества, подлежащих отражению в налоговой отчетности </vt:lpstr>
      <vt:lpstr>Сокрытие объектов налогообложения и иного имущества, подлежащих отражению в налоговой отчетности </vt:lpstr>
      <vt:lpstr>Уклонение от уплаты начисленных (исчисленных) сумм налогов и других обязательных платежей в бюджет </vt:lpstr>
      <vt:lpstr>Занижение сумм налогов и других обязательных платежей в бюджет </vt:lpstr>
      <vt:lpstr>Занижение сумм налогов и других обязательных платежей в бюджет </vt:lpstr>
      <vt:lpstr>Выписка фиктивного счета-фактуры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Административные правонарушения в области налогообложения</dc:title>
  <dc:creator>Жанель Жолдыбек</dc:creator>
  <cp:lastModifiedBy>Almagul</cp:lastModifiedBy>
  <cp:revision>12</cp:revision>
  <dcterms:created xsi:type="dcterms:W3CDTF">2018-04-18T14:51:14Z</dcterms:created>
  <dcterms:modified xsi:type="dcterms:W3CDTF">2019-05-19T10:05:33Z</dcterms:modified>
</cp:coreProperties>
</file>